
<file path=[Content_Types].xml><?xml version="1.0" encoding="utf-8"?>
<Types xmlns="http://schemas.openxmlformats.org/package/2006/content-types">
  <Default ContentType="application/xml" Extension="xml"/>
  <Default ContentType="image/png" Extension="png"/>
  <Default ContentType="image/jpeg" Extension="jpeg"/>
  <Default ContentType="application/vnd.openxmlformats-package.relationships+xml" Extension="rels"/>
  <Override ContentType="application/vnd.openxmlformats-officedocument.theme+xml" PartName="/ppt/theme/theme2.xml"/>
  <Override ContentType="application/vnd.openxmlformats-officedocument.theme+xml" PartName="/ppt/theme/theme1.xml"/>
  <Override ContentType="application/vnd.openxmlformats-officedocument.presentationml.notesSlide+xml" PartName="/ppt/notesSlides/notesSlide5.xml"/>
  <Override ContentType="application/vnd.openxmlformats-officedocument.presentationml.notesSlide+xml" PartName="/ppt/notesSlides/notesSlide7.xml"/>
  <Override ContentType="application/vnd.openxmlformats-officedocument.presentationml.notesSlide+xml" PartName="/ppt/notesSlides/notesSlide9.xml"/>
  <Override ContentType="application/vnd.openxmlformats-officedocument.presentationml.notesSlide+xml" PartName="/ppt/notesSlides/notesSlide11.xml"/>
  <Override ContentType="application/vnd.openxmlformats-officedocument.presentationml.notesSlide+xml" PartName="/ppt/notesSlides/notesSlide3.xml"/>
  <Override ContentType="application/vnd.openxmlformats-officedocument.presentationml.notesSlide+xml" PartName="/ppt/notesSlides/notesSlide1.xml"/>
  <Override ContentType="application/vnd.openxmlformats-officedocument.presentationml.notesSlide+xml" PartName="/ppt/notesSlides/notesSlide10.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xml"/>
  <Override ContentType="application/vnd.openxmlformats-officedocument.presentationml.notesSlide+xml" PartName="/ppt/notesSlides/notesSlide6.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slideLayout+xml" PartName="/ppt/slideLayouts/slideLayout3.xml"/>
  <Override ContentType="application/vnd.openxmlformats-officedocument.presentationml.slideLayout+xml" PartName="/ppt/slideLayouts/slideLayout1.xml"/>
  <Override ContentType="application/vnd.openxmlformats-officedocument.presentationml.slideLayout+xml" PartName="/ppt/slideLayouts/slideLayout4.xml"/>
  <Override ContentType="application/vnd.openxmlformats-officedocument.presentationml.slideLayout+xml" PartName="/ppt/slideLayouts/slideLayout9.xml"/>
  <Override ContentType="application/vnd.openxmlformats-officedocument.presentationml.slideLayout+xml" PartName="/ppt/slideLayouts/slideLayout12.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5.xml"/>
  <Override ContentType="application/vnd.openxmlformats-officedocument.presentationml.slideLayout+xml" PartName="/ppt/slideLayouts/slideLayout14.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2.xml"/>
  <Override ContentType="application/vnd.openxmlformats-officedocument.presentationml.slideLayout+xml" PartName="/ppt/slideLayouts/slideLayout17.xml"/>
  <Override ContentType="application/vnd.openxmlformats-officedocument.presentationml.slideLayout+xml" PartName="/ppt/slideLayouts/slideLayout13.xml"/>
  <Override ContentType="application/vnd.openxmlformats-officedocument.presentationml.slideLayout+xml" PartName="/ppt/slideLayouts/slideLayout6.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xml" PartName="/ppt/slides/slide10.xml"/>
  <Override ContentType="application/vnd.openxmlformats-officedocument.presentationml.slide+xml" PartName="/ppt/slides/slide8.xml"/>
  <Override ContentType="application/vnd.openxmlformats-officedocument.presentationml.slide+xml" PartName="/ppt/slides/slide16.xml"/>
  <Override ContentType="application/vnd.openxmlformats-officedocument.presentationml.slide+xml" PartName="/ppt/slides/slide11.xml"/>
  <Override ContentType="application/vnd.openxmlformats-officedocument.presentationml.slide+xml" PartName="/ppt/slides/slide4.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2.xml"/>
  <Override ContentType="application/vnd.openxmlformats-officedocument.presentationml.slide+xml" PartName="/ppt/slides/slide1.xml"/>
  <Override ContentType="application/vnd.openxmlformats-officedocument.presentationml.slide+xml" PartName="/ppt/slides/slide12.xml"/>
  <Override ContentType="application/vnd.openxmlformats-officedocument.presentationml.slide+xml" PartName="/ppt/slides/slide9.xml"/>
  <Override ContentType="application/vnd.openxmlformats-officedocument.presentationml.slide+xml" PartName="/ppt/slides/slide3.xml"/>
  <Override ContentType="application/vnd.openxmlformats-officedocument.presentationml.presentation.main+xml" PartName="/ppt/presentation.xml"/>
  <Override ContentType="application/vnd.openxmlformats-officedocument.presentationml.presProps+xml" PartName="/ppt/pres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y="6858000" cx="12192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8" Type="http://schemas.openxmlformats.org/officeDocument/2006/relationships/slide" Target="slides/slide14.xml"/><Relationship Id="rId5" Type="http://schemas.openxmlformats.org/officeDocument/2006/relationships/slide" Target="slides/slide1.xml"/><Relationship Id="rId12" Type="http://schemas.openxmlformats.org/officeDocument/2006/relationships/slide" Target="slides/slide8.xml"/><Relationship Id="rId16" Type="http://schemas.openxmlformats.org/officeDocument/2006/relationships/slide" Target="slides/slide12.xml"/><Relationship Id="rId20" Type="http://schemas.openxmlformats.org/officeDocument/2006/relationships/slide" Target="slides/slide16.xml"/><Relationship Id="rId15" Type="http://schemas.openxmlformats.org/officeDocument/2006/relationships/slide" Target="slides/slide11.xml"/><Relationship Id="rId11" Type="http://schemas.openxmlformats.org/officeDocument/2006/relationships/slide" Target="slides/slide7.xml"/><Relationship Id="rId14" Type="http://schemas.openxmlformats.org/officeDocument/2006/relationships/slide" Target="slides/slide10.xml"/><Relationship Id="rId7" Type="http://schemas.openxmlformats.org/officeDocument/2006/relationships/slide" Target="slides/slide3.xml"/><Relationship Id="rId2" Type="http://schemas.openxmlformats.org/officeDocument/2006/relationships/presProps" Target="presProps1.xml"/><Relationship Id="rId10" Type="http://schemas.openxmlformats.org/officeDocument/2006/relationships/slide" Target="slides/slide6.xml"/><Relationship Id="rId19" Type="http://schemas.openxmlformats.org/officeDocument/2006/relationships/slide" Target="slides/slide15.xml"/><Relationship Id="rId13" Type="http://schemas.openxmlformats.org/officeDocument/2006/relationships/slide" Target="slides/slide9.xml"/><Relationship Id="rId8" Type="http://schemas.openxmlformats.org/officeDocument/2006/relationships/slide" Target="slides/slide4.xml"/><Relationship Id="rId17" Type="http://schemas.openxmlformats.org/officeDocument/2006/relationships/slide" Target="slides/slide13.xml"/><Relationship Id="rId4" Type="http://schemas.openxmlformats.org/officeDocument/2006/relationships/notesMaster" Target="notesMasters/notesMaster1.xml"/><Relationship Id="rId9" Type="http://schemas.openxmlformats.org/officeDocument/2006/relationships/slide" Target="slides/slide5.xml"/><Relationship Id="rId3" Type="http://schemas.openxmlformats.org/officeDocument/2006/relationships/slideMaster" Target="slideMasters/slideMaster1.xml"/><Relationship Id="rId6" Type="http://schemas.openxmlformats.org/officeDocument/2006/relationships/slide" Target="slides/slide2.xml"/><Relationship Id="rId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F5611-058C-4A05-A429-C50853B04177}" type="datetimeFigureOut">
              <a:rPr lang="en-US" smtClean="0"/>
              <a:t>11/7/2019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F0300-636F-4E07-B712-3095AC799043}" type="slidenum">
              <a:rPr lang="en-US" smtClean="0"/>
              <a:t>‹#›</a:t>
            </a:fld>
            <a:endParaRPr lang="en-US"/>
          </a:p>
        </p:txBody>
      </p:sp>
    </p:spTree>
    <p:extLst>
      <p:ext uri="{BB962C8B-B14F-4D97-AF65-F5344CB8AC3E}">
        <p14:creationId xmlns:p14="http://schemas.microsoft.com/office/powerpoint/2010/main" val="150558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Tourism is integral in boosting sectors of hospitality, transport and accommodation. The hospitality industry ensures that the needs of visitors are fully </a:t>
            </a:r>
            <a:r>
              <a:rPr lang="en-US" sz="1200" kern="1200" dirty="0" err="1" smtClean="0">
                <a:solidFill>
                  <a:schemeClr val="tx1"/>
                </a:solidFill>
                <a:effectLst/>
                <a:latin typeface="+mn-lt"/>
                <a:ea typeface="+mn-ea"/>
                <a:cs typeface="+mn-cs"/>
              </a:rPr>
              <a:t>addressed.Moreover</a:t>
            </a:r>
            <a:r>
              <a:rPr lang="en-US" sz="1200" kern="1200" dirty="0" smtClean="0">
                <a:solidFill>
                  <a:schemeClr val="tx1"/>
                </a:solidFill>
                <a:effectLst/>
                <a:latin typeface="+mn-lt"/>
                <a:ea typeface="+mn-ea"/>
                <a:cs typeface="+mn-cs"/>
              </a:rPr>
              <a:t>; transport sectors grow because tourists utilize air and sea transport to arrive to their tourist </a:t>
            </a:r>
            <a:r>
              <a:rPr lang="en-US" sz="1200" kern="1200" dirty="0" err="1" smtClean="0">
                <a:solidFill>
                  <a:schemeClr val="tx1"/>
                </a:solidFill>
                <a:effectLst/>
                <a:latin typeface="+mn-lt"/>
                <a:ea typeface="+mn-ea"/>
                <a:cs typeface="+mn-cs"/>
              </a:rPr>
              <a:t>destinations.Accomodation</a:t>
            </a:r>
            <a:r>
              <a:rPr lang="en-US" sz="1200" kern="1200" dirty="0" smtClean="0">
                <a:solidFill>
                  <a:schemeClr val="tx1"/>
                </a:solidFill>
                <a:effectLst/>
                <a:latin typeface="+mn-lt"/>
                <a:ea typeface="+mn-ea"/>
                <a:cs typeface="+mn-cs"/>
              </a:rPr>
              <a:t> sectors enhance the safety of visitors during their tours (</a:t>
            </a:r>
            <a:r>
              <a:rPr lang="en-US" sz="1200" kern="1200" dirty="0" err="1" smtClean="0">
                <a:solidFill>
                  <a:schemeClr val="tx1"/>
                </a:solidFill>
                <a:effectLst/>
                <a:latin typeface="+mn-lt"/>
                <a:ea typeface="+mn-ea"/>
                <a:cs typeface="+mn-cs"/>
              </a:rPr>
              <a:t>Wachowiak</a:t>
            </a:r>
            <a:r>
              <a:rPr lang="en-US" sz="1200" kern="1200" dirty="0" smtClean="0">
                <a:solidFill>
                  <a:schemeClr val="tx1"/>
                </a:solidFill>
                <a:effectLst/>
                <a:latin typeface="+mn-lt"/>
                <a:ea typeface="+mn-ea"/>
                <a:cs typeface="+mn-cs"/>
              </a:rPr>
              <a:t>, 2016).</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Discussing Berlin City in Germany is essential in exploring international tourism and understanding the concept.</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2</a:t>
            </a:fld>
            <a:endParaRPr lang="en-US"/>
          </a:p>
        </p:txBody>
      </p:sp>
    </p:spTree>
    <p:extLst>
      <p:ext uri="{BB962C8B-B14F-4D97-AF65-F5344CB8AC3E}">
        <p14:creationId xmlns:p14="http://schemas.microsoft.com/office/powerpoint/2010/main" val="4175801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Understanding Berlin’s history is necessary in promoting an exciting experience for tourists visiting the </a:t>
            </a:r>
            <a:r>
              <a:rPr lang="en-US" sz="1200" kern="1200" dirty="0" err="1" smtClean="0">
                <a:solidFill>
                  <a:schemeClr val="tx1"/>
                </a:solidFill>
                <a:effectLst/>
                <a:latin typeface="+mn-lt"/>
                <a:ea typeface="+mn-ea"/>
                <a:cs typeface="+mn-cs"/>
              </a:rPr>
              <a:t>place.Apparently</a:t>
            </a:r>
            <a:r>
              <a:rPr lang="en-US" sz="1200" kern="1200" dirty="0" smtClean="0">
                <a:solidFill>
                  <a:schemeClr val="tx1"/>
                </a:solidFill>
                <a:effectLst/>
                <a:latin typeface="+mn-lt"/>
                <a:ea typeface="+mn-ea"/>
                <a:cs typeface="+mn-cs"/>
              </a:rPr>
              <a:t>; the division of Germany after the Second World War put Berlin under the territory of East Germany (Bock, 2015).After the collapse of Germany’s communist regime in 1989, the wall of Berlin was reinstated with the city being declared as the capital. Berlin’s rich cultural heritage makes it an ideal place for tours.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3</a:t>
            </a:fld>
            <a:endParaRPr lang="en-US"/>
          </a:p>
        </p:txBody>
      </p:sp>
    </p:spTree>
    <p:extLst>
      <p:ext uri="{BB962C8B-B14F-4D97-AF65-F5344CB8AC3E}">
        <p14:creationId xmlns:p14="http://schemas.microsoft.com/office/powerpoint/2010/main" val="1970736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Being Germany’s capital, Berlin is the most populous city with renowned scientists who discovered medicine. Medical technological innovations in cellular pathology were influenced by Rudolf Virchow (Bock, 2015). Through the contributions of the scientist, physicians and researchers are able to study body cells and understand their working mechanisms. The selection of Berlin as a tourist destination increases the knowledge base of visiting individuals.</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4</a:t>
            </a:fld>
            <a:endParaRPr lang="en-US"/>
          </a:p>
        </p:txBody>
      </p:sp>
    </p:spTree>
    <p:extLst>
      <p:ext uri="{BB962C8B-B14F-4D97-AF65-F5344CB8AC3E}">
        <p14:creationId xmlns:p14="http://schemas.microsoft.com/office/powerpoint/2010/main" val="4150471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prominent challenge with self-driving vehicles on public roads is the association and safe cooperation amongst many vehicles by means of inter-vehicle communications and sensor-based perception (</a:t>
            </a:r>
            <a:r>
              <a:rPr lang="en-US" sz="1200" kern="1200" dirty="0" err="1" smtClean="0">
                <a:solidFill>
                  <a:schemeClr val="tx1"/>
                </a:solidFill>
                <a:effectLst/>
                <a:latin typeface="+mn-lt"/>
                <a:ea typeface="+mn-ea"/>
                <a:cs typeface="+mn-cs"/>
              </a:rPr>
              <a:t>Xhafa</a:t>
            </a:r>
            <a:r>
              <a:rPr lang="en-US" sz="1200" kern="1200" baseline="0" dirty="0" smtClean="0">
                <a:solidFill>
                  <a:schemeClr val="tx1"/>
                </a:solidFill>
                <a:effectLst/>
                <a:latin typeface="+mn-lt"/>
                <a:ea typeface="+mn-ea"/>
                <a:cs typeface="+mn-cs"/>
              </a:rPr>
              <a:t> et al.,</a:t>
            </a:r>
            <a:r>
              <a:rPr lang="en-US" sz="1200" kern="1200" dirty="0" smtClean="0">
                <a:solidFill>
                  <a:schemeClr val="tx1"/>
                </a:solidFill>
                <a:effectLst/>
                <a:latin typeface="+mn-lt"/>
                <a:ea typeface="+mn-ea"/>
                <a:cs typeface="+mn-cs"/>
              </a:rPr>
              <a:t> 2018). Once self-driving vehicles attempt to occupy similar spatial area in a simultaneous manner, they may possibly, collide with each other, may be deadlocked, or may slam on the brakes rendering it unsafe or uncomfortable for self-driving vehicles’ passengers.</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5</a:t>
            </a:fld>
            <a:endParaRPr lang="en-US"/>
          </a:p>
        </p:txBody>
      </p:sp>
    </p:spTree>
    <p:extLst>
      <p:ext uri="{BB962C8B-B14F-4D97-AF65-F5344CB8AC3E}">
        <p14:creationId xmlns:p14="http://schemas.microsoft.com/office/powerpoint/2010/main" val="199810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monument is made of sandstone with a height of twenty six meters (</a:t>
            </a:r>
            <a:r>
              <a:rPr lang="en-GB" sz="1200" kern="1200" dirty="0" smtClean="0">
                <a:solidFill>
                  <a:schemeClr val="tx1"/>
                </a:solidFill>
                <a:effectLst/>
                <a:latin typeface="+mn-lt"/>
                <a:ea typeface="+mn-ea"/>
                <a:cs typeface="+mn-cs"/>
              </a:rPr>
              <a:t>Berlin De Newsletter, </a:t>
            </a:r>
            <a:r>
              <a:rPr lang="en-GB" sz="1200" kern="1200" dirty="0" err="1"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.Tourists need to visit the place because it highlights the nature of Berlin during the period of the Cold</a:t>
            </a:r>
            <a:r>
              <a:rPr lang="en-US" sz="1200" kern="1200" baseline="0" dirty="0" smtClean="0">
                <a:solidFill>
                  <a:schemeClr val="tx1"/>
                </a:solidFill>
                <a:effectLst/>
                <a:latin typeface="+mn-lt"/>
                <a:ea typeface="+mn-ea"/>
                <a:cs typeface="+mn-cs"/>
              </a:rPr>
              <a:t> War. </a:t>
            </a:r>
            <a:r>
              <a:rPr lang="en-US" sz="1200" kern="1200" dirty="0" smtClean="0">
                <a:solidFill>
                  <a:schemeClr val="tx1"/>
                </a:solidFill>
                <a:effectLst/>
                <a:latin typeface="+mn-lt"/>
                <a:ea typeface="+mn-ea"/>
                <a:cs typeface="+mn-cs"/>
              </a:rPr>
              <a:t>The gate’s design and structure is an inspiration from </a:t>
            </a:r>
            <a:r>
              <a:rPr lang="en-US" sz="1200" kern="1200" dirty="0" err="1" smtClean="0">
                <a:solidFill>
                  <a:schemeClr val="tx1"/>
                </a:solidFill>
                <a:effectLst/>
                <a:latin typeface="+mn-lt"/>
                <a:ea typeface="+mn-ea"/>
                <a:cs typeface="+mn-cs"/>
              </a:rPr>
              <a:t>Propylaea</a:t>
            </a:r>
            <a:r>
              <a:rPr lang="en-US" sz="1200" kern="1200" dirty="0" smtClean="0">
                <a:solidFill>
                  <a:schemeClr val="tx1"/>
                </a:solidFill>
                <a:effectLst/>
                <a:latin typeface="+mn-lt"/>
                <a:ea typeface="+mn-ea"/>
                <a:cs typeface="+mn-cs"/>
              </a:rPr>
              <a:t> from the Acropolis of Athens in Greece (</a:t>
            </a:r>
            <a:r>
              <a:rPr lang="en-GB" sz="1200" kern="1200" dirty="0" smtClean="0">
                <a:solidFill>
                  <a:schemeClr val="tx1"/>
                </a:solidFill>
                <a:effectLst/>
                <a:latin typeface="+mn-lt"/>
                <a:ea typeface="+mn-ea"/>
                <a:cs typeface="+mn-cs"/>
              </a:rPr>
              <a:t>Berlin De Newsletter, </a:t>
            </a:r>
            <a:r>
              <a:rPr lang="en-GB" sz="1200" kern="1200" dirty="0" err="1"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By visiting the place, tourists learn that the gate played essential functions in hosting demonstrations and protests from members within the western part of Berlin.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6</a:t>
            </a:fld>
            <a:endParaRPr lang="en-US"/>
          </a:p>
        </p:txBody>
      </p:sp>
    </p:spTree>
    <p:extLst>
      <p:ext uri="{BB962C8B-B14F-4D97-AF65-F5344CB8AC3E}">
        <p14:creationId xmlns:p14="http://schemas.microsoft.com/office/powerpoint/2010/main" val="314420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artifacts stored within the museums offer great scientific evidence on activities that occurred during the ancient times. The site has amazing places which comprise the new museum that was redone in 2009.Tourists get to see extensive collections from Papyrus, the Egyptian museum and classical antiquities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existence of the old gallery offers a great opportunity for visitors to view neoclassical paintings and sculptures from 1815-1848.</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8</a:t>
            </a:fld>
            <a:endParaRPr lang="en-US"/>
          </a:p>
        </p:txBody>
      </p:sp>
    </p:spTree>
    <p:extLst>
      <p:ext uri="{BB962C8B-B14F-4D97-AF65-F5344CB8AC3E}">
        <p14:creationId xmlns:p14="http://schemas.microsoft.com/office/powerpoint/2010/main" val="2928820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place served as a residential area for royal citizens in Germany. The site was restored to form beautiful and magnificent scenery. Tourists visiting the place have the opportunity to see a massive central dome of about fifty meters with rococo décor within the park’s expansive rooms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large garden existing within the park takes the form of the garden of Versailles. Tourists ought to see the place due to its rich cultural heritage and historical importance.</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10</a:t>
            </a:fld>
            <a:endParaRPr lang="en-US"/>
          </a:p>
        </p:txBody>
      </p:sp>
    </p:spTree>
    <p:extLst>
      <p:ext uri="{BB962C8B-B14F-4D97-AF65-F5344CB8AC3E}">
        <p14:creationId xmlns:p14="http://schemas.microsoft.com/office/powerpoint/2010/main" val="4145927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location of Friedrich Schiller’s statue at the front part of the building highlights aspects of German philosophy, history and lyric poetry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Such factors make the destination a unique site for both students and tourists from other countries. Understanding a nation’s language, culture and linguistic elements is key. The French cathedral hosts the Huguenot museum while the German one provides a historical perspective of the parliament in Germany.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12</a:t>
            </a:fld>
            <a:endParaRPr lang="en-US"/>
          </a:p>
        </p:txBody>
      </p:sp>
    </p:spTree>
    <p:extLst>
      <p:ext uri="{BB962C8B-B14F-4D97-AF65-F5344CB8AC3E}">
        <p14:creationId xmlns:p14="http://schemas.microsoft.com/office/powerpoint/2010/main" val="347269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Berlin highlights a historical significance to Germany in terms of it being a point of contention between the eastern and western parts of the country. The location was an essential place to both western and eastern powers participating in the cold war (Bock, 2015). Apparently, for the Germans, the capital is integral and symbolic because it largely contributed to a peaceful coexistence between residents. Such factors make Berlin a unique city that progressed well after its destruction during the cold war.</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14</a:t>
            </a:fld>
            <a:endParaRPr lang="en-US"/>
          </a:p>
        </p:txBody>
      </p:sp>
    </p:spTree>
    <p:extLst>
      <p:ext uri="{BB962C8B-B14F-4D97-AF65-F5344CB8AC3E}">
        <p14:creationId xmlns:p14="http://schemas.microsoft.com/office/powerpoint/2010/main" val="2024407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By visiting The Brandenburg gate, individuals comprehend why the landmark monument is important to the people of Berlin. The Bode museum within Museum Island has a collection of numerous byzantine art sculptures, medals and coins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Charlottenburg palace and park was chosen since it gives visitors an experience of the life of the royalty class that lived in Germany. Selecting the</a:t>
            </a:r>
            <a:r>
              <a:rPr lang="en-GB" sz="1200" kern="1200" dirty="0" smtClean="0">
                <a:solidFill>
                  <a:schemeClr val="tx1"/>
                </a:solidFill>
                <a:effectLst/>
                <a:latin typeface="+mn-lt"/>
                <a:ea typeface="+mn-ea"/>
                <a:cs typeface="+mn-cs"/>
              </a:rPr>
              <a:t> Gendarmenmarkt and the Jewish museum was critical due to the symbolic nature of the two tourist attraction places. Berlin offers a great chance for residents and foreigners to interact and enjoy cultural events publicly.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15</a:t>
            </a:fld>
            <a:endParaRPr lang="en-US"/>
          </a:p>
        </p:txBody>
      </p:sp>
    </p:spTree>
    <p:extLst>
      <p:ext uri="{BB962C8B-B14F-4D97-AF65-F5344CB8AC3E}">
        <p14:creationId xmlns:p14="http://schemas.microsoft.com/office/powerpoint/2010/main" val="4095020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Total lost time is represented by L, and is normally perceived as inter-green periods’ sum total. The critical volume is represented by CS, which is total sum of each lane’s critical phase volume. Phase flow rate’s reference sum is represented by RS exemplifying the theoretical maximum value that could be accommodated by the intersection. Finally, the critical volume for each phase is represented by C.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16</a:t>
            </a:fld>
            <a:endParaRPr lang="en-US"/>
          </a:p>
        </p:txBody>
      </p:sp>
    </p:spTree>
    <p:extLst>
      <p:ext uri="{BB962C8B-B14F-4D97-AF65-F5344CB8AC3E}">
        <p14:creationId xmlns:p14="http://schemas.microsoft.com/office/powerpoint/2010/main" val="1882472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A6E03C8-C22B-4243-8B4D-52AB9DEFEBF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809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329765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9508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177737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D3D87D-781A-44CA-B287-F015AC5F5A6E}" type="datetimeFigureOut">
              <a:rPr lang="en-US" smtClean="0"/>
              <a:t>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6E03C8-C22B-4243-8B4D-52AB9DEFEBF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0755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BD3D87D-781A-44CA-B287-F015AC5F5A6E}"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6E03C8-C22B-4243-8B4D-52AB9DEFEBF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1100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3D87D-781A-44CA-B287-F015AC5F5A6E}" type="datetimeFigureOut">
              <a:rPr lang="en-US" smtClean="0"/>
              <a:t>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148293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273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82310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544947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9554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01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161866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9745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3943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642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51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BD3D87D-781A-44CA-B287-F015AC5F5A6E}" type="datetimeFigureOut">
              <a:rPr lang="en-US" smtClean="0"/>
              <a:t>11/7/2019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6E03C8-C22B-4243-8B4D-52AB9DEFEBFE}" type="slidenum">
              <a:rPr lang="en-US" smtClean="0"/>
              <a:t>‹#›</a:t>
            </a:fld>
            <a:endParaRPr lang="en-US"/>
          </a:p>
        </p:txBody>
      </p:sp>
    </p:spTree>
    <p:extLst>
      <p:ext uri="{BB962C8B-B14F-4D97-AF65-F5344CB8AC3E}">
        <p14:creationId xmlns:p14="http://schemas.microsoft.com/office/powerpoint/2010/main" val="381963377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planetware.com/tourist-attractions-/berlin-d-bn-ber.ht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berlin.de/en/attractions-and-sights/3560266-3104052-brandenburg-gate.e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International Tourism</a:t>
            </a:r>
            <a:endParaRPr lang="en-US" dirty="0"/>
          </a:p>
        </p:txBody>
      </p:sp>
      <p:sp>
        <p:nvSpPr>
          <p:cNvPr id="3" name="Subtitle 2"/>
          <p:cNvSpPr>
            <a:spLocks noGrp="1"/>
          </p:cNvSpPr>
          <p:nvPr>
            <p:ph type="subTitle" idx="1"/>
          </p:nvPr>
        </p:nvSpPr>
        <p:spPr/>
        <p:txBody>
          <a:bodyPr/>
          <a:lstStyle/>
          <a:p>
            <a:r>
              <a:rPr lang="en-US" dirty="0" smtClean="0"/>
              <a:t>Presented by : </a:t>
            </a:r>
          </a:p>
          <a:p>
            <a:r>
              <a:rPr lang="en-US" dirty="0" smtClean="0"/>
              <a:t>Presented to: </a:t>
            </a:r>
            <a:endParaRPr lang="en-US" dirty="0"/>
          </a:p>
        </p:txBody>
      </p:sp>
    </p:spTree>
    <p:extLst>
      <p:ext uri="{BB962C8B-B14F-4D97-AF65-F5344CB8AC3E}">
        <p14:creationId xmlns:p14="http://schemas.microsoft.com/office/powerpoint/2010/main" val="116583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International tourism allows </a:t>
            </a:r>
            <a:r>
              <a:rPr lang="en-US" dirty="0" smtClean="0"/>
              <a:t>people to visit foreign countries and learn about them. </a:t>
            </a:r>
          </a:p>
          <a:p>
            <a:r>
              <a:rPr lang="en-US" dirty="0" smtClean="0"/>
              <a:t>Countries experience </a:t>
            </a:r>
            <a:r>
              <a:rPr lang="en-US" dirty="0"/>
              <a:t>economic developments through tourism </a:t>
            </a:r>
            <a:r>
              <a:rPr lang="en-US" dirty="0" smtClean="0"/>
              <a:t>income. </a:t>
            </a:r>
          </a:p>
          <a:p>
            <a:r>
              <a:rPr lang="en-US" dirty="0"/>
              <a:t>Tourism is integral in boosting sectors of hospitality, transport and </a:t>
            </a:r>
            <a:r>
              <a:rPr lang="en-US" dirty="0" smtClean="0"/>
              <a:t>accommodation.</a:t>
            </a:r>
          </a:p>
          <a:p>
            <a:r>
              <a:rPr lang="en-US" dirty="0"/>
              <a:t>T</a:t>
            </a:r>
            <a:r>
              <a:rPr lang="en-US" dirty="0" smtClean="0"/>
              <a:t>ransport </a:t>
            </a:r>
            <a:r>
              <a:rPr lang="en-US" dirty="0"/>
              <a:t>sectors grow because tourists utilize air and sea transport to arrive to their tourist </a:t>
            </a:r>
            <a:r>
              <a:rPr lang="en-US" dirty="0" smtClean="0"/>
              <a:t>destinations.</a:t>
            </a:r>
          </a:p>
          <a:p>
            <a:r>
              <a:rPr lang="en-US" dirty="0" smtClean="0"/>
              <a:t>Accommodation </a:t>
            </a:r>
            <a:r>
              <a:rPr lang="en-US" dirty="0"/>
              <a:t>sectors enhance the safety of visitors during their </a:t>
            </a:r>
            <a:r>
              <a:rPr lang="en-US" dirty="0" smtClean="0"/>
              <a:t>tours.</a:t>
            </a:r>
          </a:p>
          <a:p>
            <a:r>
              <a:rPr lang="en-US" dirty="0"/>
              <a:t>T</a:t>
            </a:r>
            <a:r>
              <a:rPr lang="en-US" dirty="0" smtClean="0"/>
              <a:t>ourists cause positive economic outcomes.</a:t>
            </a:r>
          </a:p>
          <a:p>
            <a:r>
              <a:rPr lang="en-US" dirty="0" smtClean="0"/>
              <a:t>Berlin, a </a:t>
            </a:r>
            <a:r>
              <a:rPr lang="en-US" dirty="0"/>
              <a:t>City in Germany </a:t>
            </a:r>
            <a:r>
              <a:rPr lang="en-US" dirty="0" smtClean="0"/>
              <a:t>is an ideal case of exploring international </a:t>
            </a:r>
            <a:r>
              <a:rPr lang="en-US" dirty="0"/>
              <a:t>tourism and understanding the </a:t>
            </a:r>
            <a:r>
              <a:rPr lang="en-US" dirty="0" smtClean="0"/>
              <a:t>concept. </a:t>
            </a:r>
          </a:p>
          <a:p>
            <a:endParaRPr lang="en-US" dirty="0" smtClean="0"/>
          </a:p>
          <a:p>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val="297731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Berlin City?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city has historic </a:t>
            </a:r>
            <a:r>
              <a:rPr lang="en-US" dirty="0"/>
              <a:t>significance and rich cultural </a:t>
            </a:r>
            <a:r>
              <a:rPr lang="en-US" dirty="0" smtClean="0"/>
              <a:t>heritage.</a:t>
            </a:r>
          </a:p>
          <a:p>
            <a:r>
              <a:rPr lang="en-US" dirty="0" smtClean="0"/>
              <a:t>Berlin has made significant contributions towards German’s historical development. </a:t>
            </a:r>
          </a:p>
          <a:p>
            <a:r>
              <a:rPr lang="en-US" dirty="0" smtClean="0"/>
              <a:t>Berlin is Germany’s capital city. </a:t>
            </a:r>
          </a:p>
          <a:p>
            <a:r>
              <a:rPr lang="en-US" dirty="0" smtClean="0"/>
              <a:t>Primary economic and political activities take place </a:t>
            </a:r>
            <a:r>
              <a:rPr lang="en-US" dirty="0" smtClean="0"/>
              <a:t>within the city. </a:t>
            </a:r>
          </a:p>
          <a:p>
            <a:r>
              <a:rPr lang="en-US" dirty="0"/>
              <a:t>Understanding Berlin’s history is necessary in promoting </a:t>
            </a:r>
            <a:r>
              <a:rPr lang="en-US" dirty="0" smtClean="0"/>
              <a:t>tourism in the country. </a:t>
            </a:r>
          </a:p>
          <a:p>
            <a:r>
              <a:rPr lang="en-US" dirty="0"/>
              <a:t>T</a:t>
            </a:r>
            <a:r>
              <a:rPr lang="en-US" dirty="0" smtClean="0"/>
              <a:t>he </a:t>
            </a:r>
            <a:r>
              <a:rPr lang="en-US" dirty="0"/>
              <a:t>division of Germany </a:t>
            </a:r>
            <a:r>
              <a:rPr lang="en-US" dirty="0" smtClean="0"/>
              <a:t>following the </a:t>
            </a:r>
            <a:r>
              <a:rPr lang="en-US" dirty="0"/>
              <a:t>Second World War put Berlin under the territory of East </a:t>
            </a:r>
            <a:r>
              <a:rPr lang="en-US" dirty="0" smtClean="0"/>
              <a:t>Germany. </a:t>
            </a:r>
          </a:p>
          <a:p>
            <a:r>
              <a:rPr lang="en-US" dirty="0"/>
              <a:t>T</a:t>
            </a:r>
            <a:r>
              <a:rPr lang="en-US" dirty="0" smtClean="0"/>
              <a:t>he </a:t>
            </a:r>
            <a:r>
              <a:rPr lang="en-US" dirty="0"/>
              <a:t>wall of Berlin was </a:t>
            </a:r>
            <a:r>
              <a:rPr lang="en-US" dirty="0" smtClean="0"/>
              <a:t>restored </a:t>
            </a:r>
            <a:r>
              <a:rPr lang="en-US" dirty="0"/>
              <a:t>with the city being declared as the </a:t>
            </a:r>
            <a:r>
              <a:rPr lang="en-US" dirty="0" smtClean="0"/>
              <a:t>capital following the downfall </a:t>
            </a:r>
            <a:r>
              <a:rPr lang="en-US" dirty="0"/>
              <a:t>of Germany’s communist regime in </a:t>
            </a:r>
            <a:r>
              <a:rPr lang="en-US" dirty="0" smtClean="0"/>
              <a:t>1989. </a:t>
            </a:r>
          </a:p>
          <a:p>
            <a:endParaRPr lang="en-US" dirty="0"/>
          </a:p>
        </p:txBody>
      </p:sp>
    </p:spTree>
    <p:extLst>
      <p:ext uri="{BB962C8B-B14F-4D97-AF65-F5344CB8AC3E}">
        <p14:creationId xmlns:p14="http://schemas.microsoft.com/office/powerpoint/2010/main" val="2306958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Berlin City is an Ideal Tourist Destination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city has several museums</a:t>
            </a:r>
            <a:r>
              <a:rPr lang="en-US" dirty="0"/>
              <a:t> </a:t>
            </a:r>
            <a:r>
              <a:rPr lang="en-US" dirty="0" smtClean="0"/>
              <a:t>and </a:t>
            </a:r>
            <a:r>
              <a:rPr lang="en-US" dirty="0"/>
              <a:t>numerous art </a:t>
            </a:r>
            <a:r>
              <a:rPr lang="en-US" dirty="0" smtClean="0"/>
              <a:t>galleries.</a:t>
            </a:r>
          </a:p>
          <a:p>
            <a:r>
              <a:rPr lang="en-US" dirty="0" smtClean="0"/>
              <a:t>The city is popular for </a:t>
            </a:r>
            <a:r>
              <a:rPr lang="en-US" dirty="0"/>
              <a:t>Berlin Philharmonic orchestra and the Berlin </a:t>
            </a:r>
            <a:r>
              <a:rPr lang="en-US" dirty="0" smtClean="0"/>
              <a:t>Opera. </a:t>
            </a:r>
          </a:p>
          <a:p>
            <a:r>
              <a:rPr lang="en-US" dirty="0" smtClean="0"/>
              <a:t>Berlin is well-known for its significant </a:t>
            </a:r>
            <a:r>
              <a:rPr lang="en-US" dirty="0"/>
              <a:t>contributions to science and research in innovative </a:t>
            </a:r>
            <a:r>
              <a:rPr lang="en-US" dirty="0" smtClean="0"/>
              <a:t>technologies. </a:t>
            </a:r>
          </a:p>
          <a:p>
            <a:r>
              <a:rPr lang="en-US" dirty="0"/>
              <a:t>Berlin is the most populous city with renowned scientists who discovered medicine</a:t>
            </a:r>
            <a:r>
              <a:rPr lang="en-US" dirty="0" smtClean="0"/>
              <a:t>.</a:t>
            </a:r>
          </a:p>
          <a:p>
            <a:r>
              <a:rPr lang="en-US" dirty="0" smtClean="0"/>
              <a:t>Researchers, physicians and scientists have enhanced the </a:t>
            </a:r>
            <a:r>
              <a:rPr lang="en-US" dirty="0"/>
              <a:t>study body cells and understand their working </a:t>
            </a:r>
            <a:r>
              <a:rPr lang="en-US" dirty="0" smtClean="0"/>
              <a:t>mechanisms. </a:t>
            </a:r>
          </a:p>
          <a:p>
            <a:r>
              <a:rPr lang="en-US" dirty="0" smtClean="0"/>
              <a:t>Berlin enables visiting tourists to </a:t>
            </a:r>
            <a:r>
              <a:rPr lang="en-US" dirty="0"/>
              <a:t>increases </a:t>
            </a:r>
            <a:r>
              <a:rPr lang="en-US" dirty="0" smtClean="0"/>
              <a:t>their </a:t>
            </a:r>
            <a:r>
              <a:rPr lang="en-US" dirty="0"/>
              <a:t>knowledge </a:t>
            </a:r>
            <a:r>
              <a:rPr lang="en-US" dirty="0" smtClean="0"/>
              <a:t>base. </a:t>
            </a:r>
          </a:p>
          <a:p>
            <a:r>
              <a:rPr lang="en-US" dirty="0" smtClean="0"/>
              <a:t>The city has </a:t>
            </a:r>
            <a:r>
              <a:rPr lang="en-US" dirty="0" smtClean="0"/>
              <a:t>numerous </a:t>
            </a:r>
            <a:r>
              <a:rPr lang="en-US" dirty="0"/>
              <a:t>places </a:t>
            </a:r>
            <a:r>
              <a:rPr lang="en-US" dirty="0" smtClean="0"/>
              <a:t>to visit </a:t>
            </a:r>
            <a:r>
              <a:rPr lang="en-US" dirty="0"/>
              <a:t>and </a:t>
            </a:r>
            <a:r>
              <a:rPr lang="en-US" dirty="0" smtClean="0"/>
              <a:t>learn. </a:t>
            </a:r>
          </a:p>
          <a:p>
            <a:r>
              <a:rPr lang="en-US" dirty="0" smtClean="0"/>
              <a:t>Berlin </a:t>
            </a:r>
            <a:r>
              <a:rPr lang="en-US" dirty="0" smtClean="0"/>
              <a:t>seasonal </a:t>
            </a:r>
            <a:r>
              <a:rPr lang="en-US" dirty="0"/>
              <a:t>temperate climate </a:t>
            </a:r>
            <a:r>
              <a:rPr lang="en-US" dirty="0" smtClean="0"/>
              <a:t>provides favorable </a:t>
            </a:r>
            <a:r>
              <a:rPr lang="en-US" dirty="0"/>
              <a:t>atmospheric </a:t>
            </a:r>
            <a:r>
              <a:rPr lang="en-US" dirty="0" smtClean="0"/>
              <a:t>conditions for tourists.  </a:t>
            </a:r>
            <a:endParaRPr lang="en-US" dirty="0" smtClean="0"/>
          </a:p>
        </p:txBody>
      </p:sp>
    </p:spTree>
    <p:extLst>
      <p:ext uri="{BB962C8B-B14F-4D97-AF65-F5344CB8AC3E}">
        <p14:creationId xmlns:p14="http://schemas.microsoft.com/office/powerpoint/2010/main" val="3601519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Places to Visit</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Brandenburg </a:t>
            </a:r>
            <a:r>
              <a:rPr lang="en-US" dirty="0"/>
              <a:t>G</a:t>
            </a:r>
            <a:r>
              <a:rPr lang="en-US" dirty="0" smtClean="0"/>
              <a:t>ate. </a:t>
            </a:r>
          </a:p>
          <a:p>
            <a:r>
              <a:rPr lang="en-US" dirty="0"/>
              <a:t>Museum Island</a:t>
            </a:r>
          </a:p>
          <a:p>
            <a:r>
              <a:rPr lang="en-US" dirty="0"/>
              <a:t>Charlottenburg </a:t>
            </a:r>
            <a:r>
              <a:rPr lang="en-US" dirty="0"/>
              <a:t>P</a:t>
            </a:r>
            <a:r>
              <a:rPr lang="en-US" dirty="0" smtClean="0"/>
              <a:t>alace </a:t>
            </a:r>
            <a:r>
              <a:rPr lang="en-US" dirty="0"/>
              <a:t>and </a:t>
            </a:r>
            <a:r>
              <a:rPr lang="en-US" dirty="0" smtClean="0"/>
              <a:t>Park</a:t>
            </a:r>
            <a:endParaRPr lang="en-US" dirty="0"/>
          </a:p>
          <a:p>
            <a:r>
              <a:rPr lang="en-GB" dirty="0"/>
              <a:t>The Gendarmenmarkt</a:t>
            </a:r>
            <a:endParaRPr lang="en-US" dirty="0"/>
          </a:p>
          <a:p>
            <a:r>
              <a:rPr lang="en-US" dirty="0"/>
              <a:t>Jewish </a:t>
            </a:r>
            <a:r>
              <a:rPr lang="en-US" dirty="0" smtClean="0"/>
              <a:t>Museum</a:t>
            </a:r>
            <a:endParaRPr lang="en-US" dirty="0"/>
          </a:p>
          <a:p>
            <a:r>
              <a:rPr lang="en-GB" dirty="0"/>
              <a:t>Grosser </a:t>
            </a:r>
            <a:r>
              <a:rPr lang="en-GB" dirty="0" err="1"/>
              <a:t>Tiergarten</a:t>
            </a:r>
            <a:r>
              <a:rPr lang="en-GB" dirty="0"/>
              <a:t> and the Victory Column</a:t>
            </a:r>
            <a:endParaRPr lang="en-US" dirty="0"/>
          </a:p>
          <a:p>
            <a:r>
              <a:rPr lang="en-US" dirty="0"/>
              <a:t>The Berlin Cathedral </a:t>
            </a:r>
            <a:r>
              <a:rPr lang="en-US" dirty="0" smtClean="0"/>
              <a:t>Church</a:t>
            </a:r>
            <a:endParaRPr lang="en-US" dirty="0"/>
          </a:p>
          <a:p>
            <a:r>
              <a:rPr lang="en-US" dirty="0"/>
              <a:t>Berlin-</a:t>
            </a:r>
            <a:r>
              <a:rPr lang="en-US" dirty="0" err="1"/>
              <a:t>Dalhem</a:t>
            </a:r>
            <a:r>
              <a:rPr lang="en-US" dirty="0"/>
              <a:t> </a:t>
            </a:r>
            <a:r>
              <a:rPr lang="en-US" dirty="0" smtClean="0"/>
              <a:t>Museum </a:t>
            </a:r>
            <a:r>
              <a:rPr lang="en-US" dirty="0"/>
              <a:t>and </a:t>
            </a:r>
            <a:r>
              <a:rPr lang="en-US" dirty="0" smtClean="0"/>
              <a:t>Botanical </a:t>
            </a:r>
            <a:r>
              <a:rPr lang="en-US" dirty="0"/>
              <a:t>G</a:t>
            </a:r>
            <a:r>
              <a:rPr lang="en-US" dirty="0" smtClean="0"/>
              <a:t>arden</a:t>
            </a:r>
            <a:endParaRPr lang="en-US" dirty="0"/>
          </a:p>
          <a:p>
            <a:r>
              <a:rPr lang="en-US" dirty="0"/>
              <a:t>Topography of </a:t>
            </a:r>
            <a:r>
              <a:rPr lang="en-US" dirty="0" smtClean="0"/>
              <a:t>Terror</a:t>
            </a:r>
            <a:endParaRPr lang="en-US" dirty="0"/>
          </a:p>
          <a:p>
            <a:endParaRPr lang="en-US" dirty="0"/>
          </a:p>
          <a:p>
            <a:endParaRPr lang="en-US" dirty="0" smtClean="0"/>
          </a:p>
        </p:txBody>
      </p:sp>
    </p:spTree>
    <p:extLst>
      <p:ext uri="{BB962C8B-B14F-4D97-AF65-F5344CB8AC3E}">
        <p14:creationId xmlns:p14="http://schemas.microsoft.com/office/powerpoint/2010/main" val="2900245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Brandenburg </a:t>
            </a:r>
            <a:r>
              <a:rPr lang="en-US" dirty="0" smtClean="0"/>
              <a:t>Gate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smtClean="0"/>
              <a:t>site </a:t>
            </a:r>
            <a:r>
              <a:rPr lang="en-US" dirty="0"/>
              <a:t>depicted a nation that was </a:t>
            </a:r>
            <a:r>
              <a:rPr lang="en-US" dirty="0" smtClean="0"/>
              <a:t>divided during the Second World War.</a:t>
            </a:r>
          </a:p>
          <a:p>
            <a:r>
              <a:rPr lang="en-US" dirty="0"/>
              <a:t>The monument is made of sandstone with a height of twenty six </a:t>
            </a:r>
            <a:r>
              <a:rPr lang="en-US" dirty="0" smtClean="0"/>
              <a:t>meters</a:t>
            </a:r>
          </a:p>
          <a:p>
            <a:r>
              <a:rPr lang="en-US" dirty="0" smtClean="0"/>
              <a:t>The </a:t>
            </a:r>
            <a:r>
              <a:rPr lang="en-US" dirty="0" smtClean="0"/>
              <a:t>site highlights </a:t>
            </a:r>
            <a:r>
              <a:rPr lang="en-US" dirty="0"/>
              <a:t>the nature of Berlin during the period of the </a:t>
            </a:r>
            <a:r>
              <a:rPr lang="en-US" dirty="0" smtClean="0"/>
              <a:t>Cold War. </a:t>
            </a:r>
          </a:p>
          <a:p>
            <a:r>
              <a:rPr lang="en-US" dirty="0"/>
              <a:t>The gate’s design and structure is an inspiration from </a:t>
            </a:r>
            <a:r>
              <a:rPr lang="en-US" dirty="0" err="1"/>
              <a:t>Propylaea</a:t>
            </a:r>
            <a:r>
              <a:rPr lang="en-US" dirty="0"/>
              <a:t> from the Acropolis of Athens in </a:t>
            </a:r>
            <a:r>
              <a:rPr lang="en-US" dirty="0" smtClean="0"/>
              <a:t>Greece.</a:t>
            </a:r>
          </a:p>
          <a:p>
            <a:r>
              <a:rPr lang="en-US" dirty="0" smtClean="0"/>
              <a:t>Tourists are able to </a:t>
            </a:r>
            <a:r>
              <a:rPr lang="en-US" dirty="0"/>
              <a:t>learn that the gate played essential </a:t>
            </a:r>
            <a:r>
              <a:rPr lang="en-US" dirty="0" smtClean="0"/>
              <a:t>role in </a:t>
            </a:r>
            <a:r>
              <a:rPr lang="en-US" dirty="0"/>
              <a:t>hosting demonstrations and protests from members within the western part of </a:t>
            </a:r>
            <a:r>
              <a:rPr lang="en-US" dirty="0" smtClean="0"/>
              <a:t>Berlin.</a:t>
            </a:r>
          </a:p>
          <a:p>
            <a:r>
              <a:rPr lang="en-US" dirty="0"/>
              <a:t>The monument’s history is </a:t>
            </a:r>
            <a:r>
              <a:rPr lang="en-US" dirty="0" smtClean="0"/>
              <a:t>important in understanding Berlin’s progress </a:t>
            </a:r>
            <a:r>
              <a:rPr lang="en-US" dirty="0"/>
              <a:t>and </a:t>
            </a:r>
            <a:r>
              <a:rPr lang="en-US" dirty="0" smtClean="0"/>
              <a:t>prosperity following </a:t>
            </a:r>
            <a:r>
              <a:rPr lang="en-US" dirty="0"/>
              <a:t>Cold </a:t>
            </a:r>
            <a:r>
              <a:rPr lang="en-US" dirty="0" smtClean="0"/>
              <a:t>War. </a:t>
            </a:r>
            <a:endParaRPr lang="en-US" dirty="0" smtClean="0"/>
          </a:p>
          <a:p>
            <a:endParaRPr lang="en-US" dirty="0" smtClean="0"/>
          </a:p>
        </p:txBody>
      </p:sp>
    </p:spTree>
    <p:extLst>
      <p:ext uri="{BB962C8B-B14F-4D97-AF65-F5344CB8AC3E}">
        <p14:creationId xmlns:p14="http://schemas.microsoft.com/office/powerpoint/2010/main" val="657331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Brandenburg Gate</a:t>
            </a:r>
          </a:p>
        </p:txBody>
      </p:sp>
      <p:pic>
        <p:nvPicPr>
          <p:cNvPr id="6" name="Content Placeholder 5"/>
          <p:cNvPicPr>
            <a:picLocks noGrp="1" noChangeAspect="1"/>
          </p:cNvPicPr>
          <p:nvPr>
            <p:ph idx="1"/>
          </p:nvPr>
        </p:nvPicPr>
        <p:blipFill>
          <a:blip r:embed="rId2"/>
          <a:stretch>
            <a:fillRect/>
          </a:stretch>
        </p:blipFill>
        <p:spPr>
          <a:xfrm>
            <a:off x="1186248" y="2471352"/>
            <a:ext cx="8291383" cy="3682314"/>
          </a:xfrm>
          <a:prstGeom prst="rect">
            <a:avLst/>
          </a:prstGeom>
        </p:spPr>
      </p:pic>
    </p:spTree>
    <p:extLst>
      <p:ext uri="{BB962C8B-B14F-4D97-AF65-F5344CB8AC3E}">
        <p14:creationId xmlns:p14="http://schemas.microsoft.com/office/powerpoint/2010/main" val="1016606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Museum Island</a:t>
            </a:r>
          </a:p>
        </p:txBody>
      </p:sp>
      <p:sp>
        <p:nvSpPr>
          <p:cNvPr id="3" name="Content Placeholder 2"/>
          <p:cNvSpPr>
            <a:spLocks noGrp="1"/>
          </p:cNvSpPr>
          <p:nvPr>
            <p:ph idx="1"/>
          </p:nvPr>
        </p:nvSpPr>
        <p:spPr/>
        <p:txBody>
          <a:bodyPr>
            <a:normAutofit fontScale="62500" lnSpcReduction="20000"/>
          </a:bodyPr>
          <a:lstStyle/>
          <a:p>
            <a:r>
              <a:rPr lang="en-US" dirty="0" smtClean="0"/>
              <a:t>Museum Island is recognized as the </a:t>
            </a:r>
            <a:r>
              <a:rPr lang="en-US" dirty="0" smtClean="0"/>
              <a:t>world’s </a:t>
            </a:r>
            <a:r>
              <a:rPr lang="en-US" dirty="0"/>
              <a:t>heritage </a:t>
            </a:r>
            <a:r>
              <a:rPr lang="en-US" dirty="0" smtClean="0"/>
              <a:t>center </a:t>
            </a:r>
            <a:r>
              <a:rPr lang="en-US" dirty="0"/>
              <a:t>located between </a:t>
            </a:r>
            <a:r>
              <a:rPr lang="en-US" dirty="0" err="1"/>
              <a:t>Kupfergraben</a:t>
            </a:r>
            <a:r>
              <a:rPr lang="en-US" dirty="0"/>
              <a:t> and River Spree</a:t>
            </a:r>
            <a:r>
              <a:rPr lang="en-US" dirty="0" smtClean="0"/>
              <a:t>.</a:t>
            </a:r>
          </a:p>
          <a:p>
            <a:r>
              <a:rPr lang="en-US" dirty="0" smtClean="0"/>
              <a:t>The Island is important for hosting;</a:t>
            </a:r>
          </a:p>
          <a:p>
            <a:pPr>
              <a:buFont typeface="Wingdings" panose="05000000000000000000" pitchFamily="2" charset="2"/>
              <a:buChar char="ü"/>
            </a:pPr>
            <a:r>
              <a:rPr lang="en-US" dirty="0" err="1"/>
              <a:t>Altes</a:t>
            </a:r>
            <a:r>
              <a:rPr lang="en-US" dirty="0"/>
              <a:t> Museum </a:t>
            </a:r>
            <a:endParaRPr lang="en-US" dirty="0" smtClean="0"/>
          </a:p>
          <a:p>
            <a:pPr>
              <a:buFont typeface="Wingdings" panose="05000000000000000000" pitchFamily="2" charset="2"/>
              <a:buChar char="ü"/>
            </a:pPr>
            <a:r>
              <a:rPr lang="en-US" dirty="0" smtClean="0"/>
              <a:t>The </a:t>
            </a:r>
            <a:r>
              <a:rPr lang="en-US" dirty="0" err="1" smtClean="0"/>
              <a:t>Neues</a:t>
            </a:r>
            <a:r>
              <a:rPr lang="en-US" dirty="0" smtClean="0"/>
              <a:t> Museum.</a:t>
            </a:r>
          </a:p>
          <a:p>
            <a:pPr>
              <a:buFont typeface="Wingdings" panose="05000000000000000000" pitchFamily="2" charset="2"/>
              <a:buChar char="ü"/>
            </a:pPr>
            <a:r>
              <a:rPr lang="en-US" dirty="0" smtClean="0"/>
              <a:t>The </a:t>
            </a:r>
            <a:r>
              <a:rPr lang="en-US" dirty="0" smtClean="0"/>
              <a:t>Old </a:t>
            </a:r>
            <a:r>
              <a:rPr lang="en-US" dirty="0"/>
              <a:t>Nation </a:t>
            </a:r>
            <a:r>
              <a:rPr lang="en-US" dirty="0" smtClean="0"/>
              <a:t>gallery.</a:t>
            </a:r>
          </a:p>
          <a:p>
            <a:pPr>
              <a:buFont typeface="Arial" panose="020B0604020202020204" pitchFamily="34" charset="0"/>
              <a:buChar char="•"/>
            </a:pPr>
            <a:r>
              <a:rPr lang="en-US" dirty="0"/>
              <a:t>T</a:t>
            </a:r>
            <a:r>
              <a:rPr lang="en-US" dirty="0" smtClean="0"/>
              <a:t>he </a:t>
            </a:r>
            <a:r>
              <a:rPr lang="en-US" dirty="0"/>
              <a:t>location promotes learning activities and increases knowledge scope on the leadership trends and systems in </a:t>
            </a:r>
            <a:r>
              <a:rPr lang="en-US" dirty="0" smtClean="0"/>
              <a:t>Germany.</a:t>
            </a:r>
          </a:p>
          <a:p>
            <a:pPr>
              <a:buFont typeface="Arial" panose="020B0604020202020204" pitchFamily="34" charset="0"/>
              <a:buChar char="•"/>
            </a:pPr>
            <a:r>
              <a:rPr lang="en-US" dirty="0"/>
              <a:t>M</a:t>
            </a:r>
            <a:r>
              <a:rPr lang="en-US" dirty="0" smtClean="0"/>
              <a:t>ost </a:t>
            </a:r>
            <a:r>
              <a:rPr lang="en-US" dirty="0"/>
              <a:t>artifacts stored within the museums </a:t>
            </a:r>
            <a:r>
              <a:rPr lang="en-US" dirty="0" smtClean="0"/>
              <a:t>provide great </a:t>
            </a:r>
            <a:r>
              <a:rPr lang="en-US" dirty="0"/>
              <a:t>scientific evidence on activities that </a:t>
            </a:r>
            <a:r>
              <a:rPr lang="en-US" dirty="0" smtClean="0"/>
              <a:t>happened during ancient times. </a:t>
            </a:r>
          </a:p>
          <a:p>
            <a:pPr>
              <a:buFont typeface="Arial" panose="020B0604020202020204" pitchFamily="34" charset="0"/>
              <a:buChar char="•"/>
            </a:pPr>
            <a:r>
              <a:rPr lang="en-US" dirty="0" smtClean="0"/>
              <a:t>The location consists of several </a:t>
            </a:r>
            <a:r>
              <a:rPr lang="en-US" dirty="0"/>
              <a:t>collections </a:t>
            </a:r>
            <a:r>
              <a:rPr lang="en-US" dirty="0" smtClean="0"/>
              <a:t>such as Papyrus</a:t>
            </a:r>
            <a:r>
              <a:rPr lang="en-US" dirty="0"/>
              <a:t>, the Egyptian museum and classical </a:t>
            </a:r>
            <a:r>
              <a:rPr lang="en-US" dirty="0" smtClean="0"/>
              <a:t>antiquities. </a:t>
            </a:r>
          </a:p>
          <a:p>
            <a:pPr>
              <a:buFont typeface="Arial" panose="020B0604020202020204" pitchFamily="34" charset="0"/>
              <a:buChar char="•"/>
            </a:pPr>
            <a:r>
              <a:rPr lang="en-US" dirty="0" smtClean="0"/>
              <a:t>Tourists may</a:t>
            </a:r>
            <a:r>
              <a:rPr lang="en-US" dirty="0" smtClean="0"/>
              <a:t> </a:t>
            </a:r>
            <a:r>
              <a:rPr lang="en-US" dirty="0"/>
              <a:t>view neoclassical paintings and sculptures from 1815-1848</a:t>
            </a:r>
            <a:endParaRPr lang="en-US" dirty="0" smtClean="0"/>
          </a:p>
        </p:txBody>
      </p:sp>
    </p:spTree>
    <p:extLst>
      <p:ext uri="{BB962C8B-B14F-4D97-AF65-F5344CB8AC3E}">
        <p14:creationId xmlns:p14="http://schemas.microsoft.com/office/powerpoint/2010/main" val="3055063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Museum Island</a:t>
            </a:r>
          </a:p>
        </p:txBody>
      </p:sp>
      <p:pic>
        <p:nvPicPr>
          <p:cNvPr id="4" name="Content Placeholder 3"/>
          <p:cNvPicPr>
            <a:picLocks noGrp="1" noChangeAspect="1"/>
          </p:cNvPicPr>
          <p:nvPr>
            <p:ph idx="1"/>
          </p:nvPr>
        </p:nvPicPr>
        <p:blipFill>
          <a:blip r:embed="rId2"/>
          <a:stretch>
            <a:fillRect/>
          </a:stretch>
        </p:blipFill>
        <p:spPr>
          <a:xfrm>
            <a:off x="2928551" y="2545096"/>
            <a:ext cx="5993027" cy="3386061"/>
          </a:xfrm>
          <a:prstGeom prst="rect">
            <a:avLst/>
          </a:prstGeom>
        </p:spPr>
      </p:pic>
    </p:spTree>
    <p:extLst>
      <p:ext uri="{BB962C8B-B14F-4D97-AF65-F5344CB8AC3E}">
        <p14:creationId xmlns:p14="http://schemas.microsoft.com/office/powerpoint/2010/main" val="3407041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Charlottenburg </a:t>
            </a:r>
            <a:r>
              <a:rPr lang="en-US" dirty="0" smtClean="0"/>
              <a:t>Palace </a:t>
            </a:r>
            <a:r>
              <a:rPr lang="en-US" dirty="0"/>
              <a:t>and </a:t>
            </a:r>
            <a:r>
              <a:rPr lang="en-US" dirty="0" smtClean="0"/>
              <a:t>Park</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location is considered as Berlin’s largest </a:t>
            </a:r>
            <a:r>
              <a:rPr lang="en-US" dirty="0"/>
              <a:t>and oldest Prussian </a:t>
            </a:r>
            <a:r>
              <a:rPr lang="en-US" dirty="0" smtClean="0"/>
              <a:t>estate. </a:t>
            </a:r>
          </a:p>
          <a:p>
            <a:r>
              <a:rPr lang="en-US" dirty="0" smtClean="0"/>
              <a:t>The site creates </a:t>
            </a:r>
            <a:r>
              <a:rPr lang="en-US" dirty="0"/>
              <a:t>a picture of Germany during the seventeenth century</a:t>
            </a:r>
            <a:r>
              <a:rPr lang="en-US" dirty="0" smtClean="0"/>
              <a:t>.</a:t>
            </a:r>
          </a:p>
          <a:p>
            <a:r>
              <a:rPr lang="en-US" dirty="0" smtClean="0"/>
              <a:t>The estate was considered a </a:t>
            </a:r>
            <a:r>
              <a:rPr lang="en-US" dirty="0"/>
              <a:t>residential area for royal citizens in Germany. </a:t>
            </a:r>
            <a:endParaRPr lang="en-US" dirty="0" smtClean="0"/>
          </a:p>
          <a:p>
            <a:r>
              <a:rPr lang="en-US" dirty="0" smtClean="0"/>
              <a:t>Tourists are provided with beautiful </a:t>
            </a:r>
            <a:r>
              <a:rPr lang="en-US" dirty="0"/>
              <a:t>and magnificent </a:t>
            </a:r>
            <a:r>
              <a:rPr lang="en-US" dirty="0" smtClean="0"/>
              <a:t>scenery. </a:t>
            </a:r>
          </a:p>
          <a:p>
            <a:r>
              <a:rPr lang="en-US" dirty="0" smtClean="0"/>
              <a:t>Visitors can view </a:t>
            </a:r>
            <a:r>
              <a:rPr lang="en-US" dirty="0"/>
              <a:t>massive central dome of about fifty meters with rococo décor within the park’s expansive </a:t>
            </a:r>
            <a:r>
              <a:rPr lang="en-US" dirty="0" smtClean="0"/>
              <a:t>rooms. </a:t>
            </a:r>
          </a:p>
          <a:p>
            <a:r>
              <a:rPr lang="en-US" dirty="0"/>
              <a:t>The large garden </a:t>
            </a:r>
            <a:r>
              <a:rPr lang="en-US" dirty="0" smtClean="0"/>
              <a:t>within </a:t>
            </a:r>
            <a:r>
              <a:rPr lang="en-US" dirty="0"/>
              <a:t>the park takes the form of the garden of Versailles. </a:t>
            </a:r>
            <a:endParaRPr lang="en-US" dirty="0" smtClean="0"/>
          </a:p>
          <a:p>
            <a:r>
              <a:rPr lang="en-US" dirty="0"/>
              <a:t>T</a:t>
            </a:r>
            <a:r>
              <a:rPr lang="en-US" dirty="0" smtClean="0"/>
              <a:t>he park </a:t>
            </a:r>
            <a:r>
              <a:rPr lang="en-US" dirty="0"/>
              <a:t>creates better opportunities for visitors to discover how Prussian kings and their electors lived during the ancient </a:t>
            </a:r>
            <a:r>
              <a:rPr lang="en-US" dirty="0" smtClean="0"/>
              <a:t>times. </a:t>
            </a:r>
          </a:p>
          <a:p>
            <a:r>
              <a:rPr lang="en-US" dirty="0"/>
              <a:t>The place offers a chance for visitors to see the golden gallery</a:t>
            </a:r>
            <a:endParaRPr lang="en-US" dirty="0"/>
          </a:p>
        </p:txBody>
      </p:sp>
    </p:spTree>
    <p:extLst>
      <p:ext uri="{BB962C8B-B14F-4D97-AF65-F5344CB8AC3E}">
        <p14:creationId xmlns:p14="http://schemas.microsoft.com/office/powerpoint/2010/main" val="3268486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Charlottenburg Palace and Park</a:t>
            </a:r>
            <a:br>
              <a:rPr lang="en-US" dirty="0"/>
            </a:br>
            <a:endParaRPr lang="en-US" dirty="0"/>
          </a:p>
        </p:txBody>
      </p:sp>
      <p:pic>
        <p:nvPicPr>
          <p:cNvPr id="4" name="Content Placeholder 3"/>
          <p:cNvPicPr>
            <a:picLocks noGrp="1" noChangeAspect="1"/>
          </p:cNvPicPr>
          <p:nvPr>
            <p:ph idx="1"/>
          </p:nvPr>
        </p:nvPicPr>
        <p:blipFill>
          <a:blip r:embed="rId2"/>
          <a:stretch>
            <a:fillRect/>
          </a:stretch>
        </p:blipFill>
        <p:spPr>
          <a:xfrm>
            <a:off x="2854411" y="2520778"/>
            <a:ext cx="6252519" cy="3447536"/>
          </a:xfrm>
          <a:prstGeom prst="rect">
            <a:avLst/>
          </a:prstGeom>
        </p:spPr>
      </p:pic>
    </p:spTree>
    <p:extLst>
      <p:ext uri="{BB962C8B-B14F-4D97-AF65-F5344CB8AC3E}">
        <p14:creationId xmlns:p14="http://schemas.microsoft.com/office/powerpoint/2010/main" val="343948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Gendarmenmarkt</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site consists of</a:t>
            </a:r>
            <a:r>
              <a:rPr lang="en-GB" dirty="0" smtClean="0"/>
              <a:t> </a:t>
            </a:r>
            <a:r>
              <a:rPr lang="en-GB" dirty="0"/>
              <a:t>three landmark </a:t>
            </a:r>
            <a:r>
              <a:rPr lang="en-GB" dirty="0" smtClean="0"/>
              <a:t>buildings;</a:t>
            </a:r>
          </a:p>
          <a:p>
            <a:pPr marL="457200" indent="-457200">
              <a:buFont typeface="+mj-lt"/>
              <a:buAutoNum type="arabicParenR"/>
            </a:pPr>
            <a:r>
              <a:rPr lang="en-GB" dirty="0"/>
              <a:t>T</a:t>
            </a:r>
            <a:r>
              <a:rPr lang="en-GB" dirty="0" smtClean="0"/>
              <a:t>he </a:t>
            </a:r>
            <a:r>
              <a:rPr lang="en-GB" dirty="0"/>
              <a:t>German </a:t>
            </a:r>
            <a:r>
              <a:rPr lang="en-GB" dirty="0" smtClean="0"/>
              <a:t>cathedral. </a:t>
            </a:r>
          </a:p>
          <a:p>
            <a:pPr marL="457200" indent="-457200">
              <a:buFont typeface="+mj-lt"/>
              <a:buAutoNum type="arabicParenR"/>
            </a:pPr>
            <a:r>
              <a:rPr lang="en-GB" dirty="0" smtClean="0"/>
              <a:t> </a:t>
            </a:r>
            <a:r>
              <a:rPr lang="en-GB" dirty="0"/>
              <a:t>T</a:t>
            </a:r>
            <a:r>
              <a:rPr lang="en-GB" dirty="0" smtClean="0"/>
              <a:t>he </a:t>
            </a:r>
            <a:r>
              <a:rPr lang="en-GB" dirty="0"/>
              <a:t>French cathedral </a:t>
            </a:r>
            <a:endParaRPr lang="en-GB" dirty="0" smtClean="0"/>
          </a:p>
          <a:p>
            <a:pPr marL="457200" indent="-457200">
              <a:buFont typeface="+mj-lt"/>
              <a:buAutoNum type="arabicParenR"/>
            </a:pPr>
            <a:r>
              <a:rPr lang="en-GB" dirty="0" err="1" smtClean="0"/>
              <a:t>Konzerthaus</a:t>
            </a:r>
            <a:r>
              <a:rPr lang="en-GB" dirty="0" smtClean="0"/>
              <a:t> </a:t>
            </a:r>
            <a:r>
              <a:rPr lang="en-GB" dirty="0"/>
              <a:t>buildings</a:t>
            </a:r>
            <a:endParaRPr lang="en-GB" dirty="0" smtClean="0"/>
          </a:p>
          <a:p>
            <a:r>
              <a:rPr lang="en-GB" dirty="0" smtClean="0"/>
              <a:t>The square is a </a:t>
            </a:r>
            <a:r>
              <a:rPr lang="en-GB" dirty="0" smtClean="0"/>
              <a:t>necessary </a:t>
            </a:r>
            <a:r>
              <a:rPr lang="en-GB" dirty="0"/>
              <a:t>place for hosting public ceremonies and </a:t>
            </a:r>
            <a:r>
              <a:rPr lang="en-GB" dirty="0" smtClean="0"/>
              <a:t>celebrations. </a:t>
            </a:r>
          </a:p>
          <a:p>
            <a:r>
              <a:rPr lang="en-GB" dirty="0" smtClean="0"/>
              <a:t>The </a:t>
            </a:r>
            <a:r>
              <a:rPr lang="en-GB" dirty="0" err="1" smtClean="0"/>
              <a:t>Konzerthaus</a:t>
            </a:r>
            <a:r>
              <a:rPr lang="en-GB" dirty="0" smtClean="0"/>
              <a:t> </a:t>
            </a:r>
            <a:r>
              <a:rPr lang="en-GB" dirty="0"/>
              <a:t>structure is an important architectural masterpiece constructed </a:t>
            </a:r>
            <a:r>
              <a:rPr lang="en-GB" dirty="0" smtClean="0"/>
              <a:t>during 1821. </a:t>
            </a:r>
          </a:p>
          <a:p>
            <a:r>
              <a:rPr lang="en-GB" dirty="0"/>
              <a:t>The place offers a magnificent view to visitors who love music and orchestras. </a:t>
            </a:r>
            <a:endParaRPr lang="en-GB" dirty="0" smtClean="0"/>
          </a:p>
          <a:p>
            <a:r>
              <a:rPr lang="en-GB" dirty="0" smtClean="0"/>
              <a:t>The front </a:t>
            </a:r>
            <a:r>
              <a:rPr lang="en-GB" dirty="0"/>
              <a:t>part of the building highlights aspects of German philosophy, history and lyric </a:t>
            </a:r>
            <a:r>
              <a:rPr lang="en-GB" dirty="0" smtClean="0"/>
              <a:t>poetry.</a:t>
            </a:r>
          </a:p>
          <a:p>
            <a:r>
              <a:rPr lang="en-GB" dirty="0"/>
              <a:t>The French cathedral hosts the Huguenot </a:t>
            </a:r>
            <a:r>
              <a:rPr lang="en-GB" dirty="0" smtClean="0"/>
              <a:t>museum. </a:t>
            </a:r>
          </a:p>
          <a:p>
            <a:r>
              <a:rPr lang="en-GB" dirty="0" smtClean="0"/>
              <a:t> </a:t>
            </a:r>
          </a:p>
          <a:p>
            <a:endParaRPr lang="en-US" dirty="0" smtClean="0"/>
          </a:p>
        </p:txBody>
      </p:sp>
    </p:spTree>
    <p:extLst>
      <p:ext uri="{BB962C8B-B14F-4D97-AF65-F5344CB8AC3E}">
        <p14:creationId xmlns:p14="http://schemas.microsoft.com/office/powerpoint/2010/main" val="395270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Gendarmenmarkt</a:t>
            </a:r>
            <a:endParaRPr lang="en-US" dirty="0"/>
          </a:p>
        </p:txBody>
      </p:sp>
      <p:pic>
        <p:nvPicPr>
          <p:cNvPr id="4" name="Content Placeholder 3"/>
          <p:cNvPicPr>
            <a:picLocks noGrp="1" noChangeAspect="1"/>
          </p:cNvPicPr>
          <p:nvPr>
            <p:ph idx="1"/>
          </p:nvPr>
        </p:nvPicPr>
        <p:blipFill>
          <a:blip r:embed="rId2"/>
          <a:stretch>
            <a:fillRect/>
          </a:stretch>
        </p:blipFill>
        <p:spPr>
          <a:xfrm>
            <a:off x="2372497" y="2508421"/>
            <a:ext cx="6358967" cy="3311611"/>
          </a:xfrm>
          <a:prstGeom prst="rect">
            <a:avLst/>
          </a:prstGeom>
        </p:spPr>
      </p:pic>
    </p:spTree>
    <p:extLst>
      <p:ext uri="{BB962C8B-B14F-4D97-AF65-F5344CB8AC3E}">
        <p14:creationId xmlns:p14="http://schemas.microsoft.com/office/powerpoint/2010/main" val="2791696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Significance of Berlin City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city </a:t>
            </a:r>
            <a:r>
              <a:rPr lang="en-US" dirty="0"/>
              <a:t>plays critical functions in the nation’s education and health</a:t>
            </a:r>
            <a:r>
              <a:rPr lang="en-US" dirty="0" smtClean="0"/>
              <a:t>.</a:t>
            </a:r>
          </a:p>
          <a:p>
            <a:r>
              <a:rPr lang="en-US" dirty="0"/>
              <a:t>Berlin offers a wide range of opportunities for the growth and development of learning institutions within Germany. </a:t>
            </a:r>
            <a:endParaRPr lang="en-US" dirty="0" smtClean="0"/>
          </a:p>
          <a:p>
            <a:r>
              <a:rPr lang="en-US" dirty="0"/>
              <a:t>The location hosts famous universities, differentiated three track system schools and vocational training centers for both residents and non residents </a:t>
            </a:r>
            <a:endParaRPr lang="en-US" dirty="0" smtClean="0"/>
          </a:p>
          <a:p>
            <a:r>
              <a:rPr lang="en-US" dirty="0" smtClean="0"/>
              <a:t>The city </a:t>
            </a:r>
            <a:r>
              <a:rPr lang="en-US" dirty="0"/>
              <a:t>hosts important medical facilities and </a:t>
            </a:r>
            <a:r>
              <a:rPr lang="en-US" dirty="0" smtClean="0"/>
              <a:t>institutions. </a:t>
            </a:r>
          </a:p>
          <a:p>
            <a:r>
              <a:rPr lang="en-US" dirty="0" smtClean="0"/>
              <a:t>Berlin is </a:t>
            </a:r>
            <a:r>
              <a:rPr lang="en-US" dirty="0"/>
              <a:t>highly developed with the most needed social </a:t>
            </a:r>
            <a:r>
              <a:rPr lang="en-US" dirty="0" smtClean="0"/>
              <a:t>amenities. </a:t>
            </a:r>
          </a:p>
          <a:p>
            <a:r>
              <a:rPr lang="en-US" dirty="0" smtClean="0"/>
              <a:t>The city unites </a:t>
            </a:r>
            <a:r>
              <a:rPr lang="en-US" dirty="0"/>
              <a:t>the east and western parts of </a:t>
            </a:r>
            <a:r>
              <a:rPr lang="en-US" dirty="0" smtClean="0"/>
              <a:t>Germany.</a:t>
            </a:r>
          </a:p>
          <a:p>
            <a:r>
              <a:rPr lang="en-US" dirty="0"/>
              <a:t>T</a:t>
            </a:r>
            <a:r>
              <a:rPr lang="en-US" dirty="0" smtClean="0"/>
              <a:t>he </a:t>
            </a:r>
            <a:r>
              <a:rPr lang="en-US" dirty="0"/>
              <a:t>city </a:t>
            </a:r>
            <a:r>
              <a:rPr lang="en-US" dirty="0" smtClean="0"/>
              <a:t>highlights </a:t>
            </a:r>
            <a:r>
              <a:rPr lang="en-US" dirty="0"/>
              <a:t>a positive revolution </a:t>
            </a:r>
            <a:r>
              <a:rPr lang="en-US" dirty="0" smtClean="0"/>
              <a:t>in German’s </a:t>
            </a:r>
            <a:r>
              <a:rPr lang="en-US" dirty="0"/>
              <a:t>leadership and the progress from the rule of the communists. </a:t>
            </a:r>
            <a:endParaRPr lang="en-US" dirty="0"/>
          </a:p>
        </p:txBody>
      </p:sp>
    </p:spTree>
    <p:extLst>
      <p:ext uri="{BB962C8B-B14F-4D97-AF65-F5344CB8AC3E}">
        <p14:creationId xmlns:p14="http://schemas.microsoft.com/office/powerpoint/2010/main" val="582481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 </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Brandenburg </a:t>
            </a:r>
            <a:r>
              <a:rPr lang="en-US" dirty="0" smtClean="0"/>
              <a:t>gate </a:t>
            </a:r>
            <a:r>
              <a:rPr lang="en-US" dirty="0"/>
              <a:t>highlights notable changes in the history of </a:t>
            </a:r>
            <a:r>
              <a:rPr lang="en-US" dirty="0" smtClean="0"/>
              <a:t>Germany. </a:t>
            </a:r>
          </a:p>
          <a:p>
            <a:r>
              <a:rPr lang="en-US" dirty="0"/>
              <a:t>T</a:t>
            </a:r>
            <a:r>
              <a:rPr lang="en-US" dirty="0" smtClean="0"/>
              <a:t>he </a:t>
            </a:r>
            <a:r>
              <a:rPr lang="en-US" dirty="0"/>
              <a:t>museum island </a:t>
            </a:r>
            <a:r>
              <a:rPr lang="en-US" dirty="0" smtClean="0"/>
              <a:t>allows </a:t>
            </a:r>
            <a:r>
              <a:rPr lang="en-US" dirty="0"/>
              <a:t>tourists to learn more about ancient civilizations in Berlin </a:t>
            </a:r>
            <a:r>
              <a:rPr lang="en-US" dirty="0" smtClean="0"/>
              <a:t>Germany. </a:t>
            </a:r>
          </a:p>
          <a:p>
            <a:r>
              <a:rPr lang="en-US" dirty="0"/>
              <a:t>The Charlottenburg palace </a:t>
            </a:r>
            <a:r>
              <a:rPr lang="en-US" dirty="0" smtClean="0"/>
              <a:t>provides visitors with </a:t>
            </a:r>
            <a:r>
              <a:rPr lang="en-US" dirty="0"/>
              <a:t>an experience of the life of the royalty class that lived in Germany. </a:t>
            </a:r>
            <a:endParaRPr lang="en-US" dirty="0" smtClean="0"/>
          </a:p>
          <a:p>
            <a:r>
              <a:rPr lang="en-US" dirty="0" smtClean="0"/>
              <a:t>The </a:t>
            </a:r>
            <a:r>
              <a:rPr lang="en-GB" dirty="0"/>
              <a:t>Gendarmenmarkt and the Jewish museum </a:t>
            </a:r>
            <a:r>
              <a:rPr lang="en-GB" dirty="0" smtClean="0"/>
              <a:t>are ideal touristic destinations due to their symbolic nature. </a:t>
            </a:r>
          </a:p>
          <a:p>
            <a:r>
              <a:rPr lang="en-GB" dirty="0"/>
              <a:t>The </a:t>
            </a:r>
            <a:r>
              <a:rPr lang="en-US" dirty="0"/>
              <a:t>Berlin Cathedral </a:t>
            </a:r>
            <a:r>
              <a:rPr lang="en-US" dirty="0" smtClean="0"/>
              <a:t>church provides the chance of studying </a:t>
            </a:r>
            <a:r>
              <a:rPr lang="en-US" dirty="0"/>
              <a:t>world religions, power and spirituality. </a:t>
            </a:r>
            <a:endParaRPr lang="en-US" dirty="0" smtClean="0"/>
          </a:p>
          <a:p>
            <a:r>
              <a:rPr lang="en-US" dirty="0" smtClean="0"/>
              <a:t>Berlin’s </a:t>
            </a:r>
            <a:r>
              <a:rPr lang="en-US" dirty="0"/>
              <a:t>botanical </a:t>
            </a:r>
            <a:r>
              <a:rPr lang="en-US" dirty="0" smtClean="0"/>
              <a:t>garden develops </a:t>
            </a:r>
            <a:r>
              <a:rPr lang="en-US" dirty="0"/>
              <a:t>and </a:t>
            </a:r>
            <a:r>
              <a:rPr lang="en-US" dirty="0" smtClean="0"/>
              <a:t>educates </a:t>
            </a:r>
            <a:r>
              <a:rPr lang="en-US" dirty="0"/>
              <a:t>researchers and tourists on the significance of different plant </a:t>
            </a:r>
            <a:r>
              <a:rPr lang="en-US" dirty="0" smtClean="0"/>
              <a:t>species. </a:t>
            </a:r>
          </a:p>
          <a:p>
            <a:r>
              <a:rPr lang="en-US" dirty="0"/>
              <a:t>The </a:t>
            </a:r>
            <a:r>
              <a:rPr lang="en-US" dirty="0" err="1"/>
              <a:t>Dalhem</a:t>
            </a:r>
            <a:r>
              <a:rPr lang="en-US" dirty="0"/>
              <a:t> </a:t>
            </a:r>
            <a:r>
              <a:rPr lang="en-US" dirty="0" smtClean="0"/>
              <a:t>museum offers the </a:t>
            </a:r>
            <a:r>
              <a:rPr lang="en-US" dirty="0"/>
              <a:t>chance </a:t>
            </a:r>
            <a:r>
              <a:rPr lang="en-US" dirty="0" smtClean="0"/>
              <a:t>of studying </a:t>
            </a:r>
            <a:r>
              <a:rPr lang="en-US" dirty="0"/>
              <a:t>different plant species while understanding their survival </a:t>
            </a:r>
            <a:r>
              <a:rPr lang="en-US" dirty="0" smtClean="0"/>
              <a:t>mechanisms. </a:t>
            </a:r>
            <a:endParaRPr lang="en-US" dirty="0" smtClean="0"/>
          </a:p>
        </p:txBody>
      </p:sp>
    </p:spTree>
    <p:extLst>
      <p:ext uri="{BB962C8B-B14F-4D97-AF65-F5344CB8AC3E}">
        <p14:creationId xmlns:p14="http://schemas.microsoft.com/office/powerpoint/2010/main" val="159882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Wachowiak</a:t>
            </a:r>
            <a:r>
              <a:rPr lang="en-US" dirty="0"/>
              <a:t>, H. (Ed.). (2016). </a:t>
            </a:r>
            <a:r>
              <a:rPr lang="en-US" i="1" dirty="0"/>
              <a:t>Tourism and borders: contemporary issues, policies and international research</a:t>
            </a:r>
            <a:r>
              <a:rPr lang="en-US" dirty="0"/>
              <a:t>. </a:t>
            </a:r>
            <a:r>
              <a:rPr lang="en-US" dirty="0" err="1"/>
              <a:t>Routledge</a:t>
            </a:r>
            <a:r>
              <a:rPr lang="en-US" dirty="0"/>
              <a:t>.</a:t>
            </a:r>
          </a:p>
          <a:p>
            <a:r>
              <a:rPr lang="en-US" dirty="0" err="1"/>
              <a:t>Planetware</a:t>
            </a:r>
            <a:r>
              <a:rPr lang="en-US" dirty="0"/>
              <a:t>. (</a:t>
            </a:r>
            <a:r>
              <a:rPr lang="en-US" dirty="0" err="1"/>
              <a:t>n.d.</a:t>
            </a:r>
            <a:r>
              <a:rPr lang="en-US" dirty="0"/>
              <a:t>). 15 Top-Rated Tourist Attractions in Berlin. Retrieved November 6, 2019, from </a:t>
            </a:r>
            <a:r>
              <a:rPr lang="en-US" u="sng" dirty="0">
                <a:hlinkClick r:id="rId3"/>
              </a:rPr>
              <a:t>https://www.planetware.com/tourist-attractions-/berlin-d-bn-ber.htm</a:t>
            </a:r>
            <a:endParaRPr lang="en-US" dirty="0"/>
          </a:p>
          <a:p>
            <a:r>
              <a:rPr lang="en-GB" dirty="0"/>
              <a:t>Berlin De Newsletter. (</a:t>
            </a:r>
            <a:r>
              <a:rPr lang="en-GB" dirty="0" err="1"/>
              <a:t>n.d.</a:t>
            </a:r>
            <a:r>
              <a:rPr lang="en-GB" dirty="0"/>
              <a:t>). Brandenburg Gate. Retrieved November 6, 2019, from </a:t>
            </a:r>
            <a:r>
              <a:rPr lang="en-GB" u="sng" dirty="0">
                <a:hlinkClick r:id="rId4"/>
              </a:rPr>
              <a:t>https://www.berlin.de/en/attractions-and-sights/3560266-3104052-brandenburg-gate.en.html</a:t>
            </a:r>
            <a:r>
              <a:rPr lang="en-GB" dirty="0"/>
              <a:t>.</a:t>
            </a:r>
            <a:endParaRPr lang="en-US" dirty="0"/>
          </a:p>
          <a:p>
            <a:r>
              <a:rPr lang="en-US" dirty="0"/>
              <a:t>Bock, K. (2015). The changing nature of city tourism and its possible implications for the future of cities. </a:t>
            </a:r>
            <a:r>
              <a:rPr lang="en-US" i="1" dirty="0"/>
              <a:t>European Journal of Futures Research</a:t>
            </a:r>
            <a:r>
              <a:rPr lang="en-US" dirty="0"/>
              <a:t>, </a:t>
            </a:r>
            <a:r>
              <a:rPr lang="en-US" i="1" dirty="0"/>
              <a:t>3</a:t>
            </a:r>
            <a:r>
              <a:rPr lang="en-US" dirty="0"/>
              <a:t>(1), 20.</a:t>
            </a:r>
          </a:p>
          <a:p>
            <a:endParaRPr lang="en-US" dirty="0"/>
          </a:p>
        </p:txBody>
      </p:sp>
    </p:spTree>
    <p:extLst>
      <p:ext uri="{BB962C8B-B14F-4D97-AF65-F5344CB8AC3E}">
        <p14:creationId xmlns:p14="http://schemas.microsoft.com/office/powerpoint/2010/main" val="18739631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